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Lato Bold" charset="1" panose="020F0502020204030203"/>
      <p:regular r:id="rId24"/>
    </p:embeddedFont>
    <p:embeddedFont>
      <p:font typeface="Anton" charset="1" panose="00000500000000000000"/>
      <p:regular r:id="rId25"/>
    </p:embeddedFont>
    <p:embeddedFont>
      <p:font typeface="Canva Sans Bold" charset="1" panose="020B0803030501040103"/>
      <p:regular r:id="rId26"/>
    </p:embeddedFont>
    <p:embeddedFont>
      <p:font typeface="Canva Sans" charset="1" panose="020B0503030501040103"/>
      <p:regular r:id="rId27"/>
    </p:embeddedFont>
    <p:embeddedFont>
      <p:font typeface="Lato" charset="1" panose="020F0502020204030203"/>
      <p:regular r:id="rId28"/>
    </p:embeddedFont>
    <p:embeddedFont>
      <p:font typeface="Agrandir" charset="1" panose="00000500000000000000"/>
      <p:regular r:id="rId29"/>
    </p:embeddedFont>
    <p:embeddedFont>
      <p:font typeface="Open Sans Bold" charset="1" panose="000000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2.png" Type="http://schemas.openxmlformats.org/officeDocument/2006/relationships/image"/><Relationship Id="rId7" Target="../media/image3.png" Type="http://schemas.openxmlformats.org/officeDocument/2006/relationships/image"/><Relationship Id="rId8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18.png" Type="http://schemas.openxmlformats.org/officeDocument/2006/relationships/image"/><Relationship Id="rId6" Target="../media/image19.svg" Type="http://schemas.openxmlformats.org/officeDocument/2006/relationships/image"/><Relationship Id="rId7" Target="../media/image20.png" Type="http://schemas.openxmlformats.org/officeDocument/2006/relationships/image"/><Relationship Id="rId8" Target="../media/image21.png" Type="http://schemas.openxmlformats.org/officeDocument/2006/relationships/image"/><Relationship Id="rId9" Target="../media/image2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google.com/search?client=opera&amp;q=Scrum+Master&amp;sourceid=opera&amp;ie=UTF-8&amp;oe=UTF-8&amp;mstk=AUtExfCBKOGDUG781wBcnywvNzB-FTvn7ZArlTO_CFA7A_3m_veNI9ZA_M2YwA5s-43siRW7ot6y7pRb6sqsDBZUutpqJsHjaDr6L1T3tvEmqtcls-sA-55XexKu9EqFg2IPFk2D_TUTvlFqE7nl7g8fHHPJ7-0ciRx1omHojxXAB3RXli8&amp;csui=3&amp;ved=2ahUKEwjuzIf67Z2RAxXZJbkGHe42JqkQgK4QegQIAxAD" TargetMode="External" Type="http://schemas.openxmlformats.org/officeDocument/2006/relationships/hyperlink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4.png" Type="http://schemas.openxmlformats.org/officeDocument/2006/relationships/image"/><Relationship Id="rId9" Target="https://www.google.com/search?client=opera&amp;q=Product+Owner&amp;sourceid=opera&amp;ie=UTF-8&amp;oe=UTF-8&amp;mstk=AUtExfCBKOGDUG781wBcnywvNzB-FTvn7ZArlTO_CFA7A_3m_veNI9ZA_M2YwA5s-43siRW7ot6y7pRb6sqsDBZUutpqJsHjaDr6L1T3tvEmqtcls-sA-55XexKu9EqFg2IPFk2D_TUTvlFqE7nl7g8fHHPJ7-0ciRx1omHojxXAB3RXli8&amp;csui=3&amp;ved=2ahUKEwjuzIf67Z2RAxXZJbkGHe42JqkQgK4QegQIAxAB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258955" y="9248775"/>
            <a:ext cx="19546955" cy="0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8700" y="2132768"/>
            <a:ext cx="6735" cy="8647624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100255" y="0"/>
            <a:ext cx="8187745" cy="10287000"/>
            <a:chOff x="0" y="0"/>
            <a:chExt cx="1268496" cy="15937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268496" cy="1593725"/>
            </a:xfrm>
            <a:custGeom>
              <a:avLst/>
              <a:gdLst/>
              <a:ahLst/>
              <a:cxnLst/>
              <a:rect r="r" b="b" t="t" l="l"/>
              <a:pathLst>
                <a:path h="1593725" w="1268496">
                  <a:moveTo>
                    <a:pt x="0" y="0"/>
                  </a:moveTo>
                  <a:lnTo>
                    <a:pt x="1268496" y="0"/>
                  </a:lnTo>
                  <a:lnTo>
                    <a:pt x="126849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12819" t="0" r="-12819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521028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8" y="0"/>
                </a:lnTo>
                <a:lnTo>
                  <a:pt x="4786798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8329" y="9320795"/>
            <a:ext cx="7003914" cy="1111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02"/>
              </a:lnSpc>
            </a:pPr>
            <a:r>
              <a:rPr lang="en-US" b="true" sz="3386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PRESENTACIÓN FINAL CAPSTONE</a:t>
            </a:r>
          </a:p>
          <a:p>
            <a:pPr algn="l">
              <a:lnSpc>
                <a:spcPts val="440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860056" y="2132768"/>
            <a:ext cx="4472491" cy="4472491"/>
          </a:xfrm>
          <a:custGeom>
            <a:avLst/>
            <a:gdLst/>
            <a:ahLst/>
            <a:cxnLst/>
            <a:rect r="r" b="b" t="t" l="l"/>
            <a:pathLst>
              <a:path h="4472491" w="4472491">
                <a:moveTo>
                  <a:pt x="0" y="0"/>
                </a:moveTo>
                <a:lnTo>
                  <a:pt x="4472491" y="0"/>
                </a:lnTo>
                <a:lnTo>
                  <a:pt x="4472491" y="4472491"/>
                </a:lnTo>
                <a:lnTo>
                  <a:pt x="0" y="44724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98653" y="6258315"/>
            <a:ext cx="6023266" cy="26586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331"/>
              </a:lnSpc>
            </a:pPr>
            <a:r>
              <a:rPr lang="en-US" sz="16409" spc="-147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SOS</a:t>
            </a:r>
            <a:r>
              <a:rPr lang="en-US" sz="16409" spc="-147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360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7555" y="1931670"/>
            <a:ext cx="13312891" cy="7983312"/>
          </a:xfrm>
          <a:custGeom>
            <a:avLst/>
            <a:gdLst/>
            <a:ahLst/>
            <a:cxnLst/>
            <a:rect r="r" b="b" t="t" l="l"/>
            <a:pathLst>
              <a:path h="7983312" w="13312891">
                <a:moveTo>
                  <a:pt x="0" y="0"/>
                </a:moveTo>
                <a:lnTo>
                  <a:pt x="13312890" y="0"/>
                </a:lnTo>
                <a:lnTo>
                  <a:pt x="13312890" y="7983312"/>
                </a:lnTo>
                <a:lnTo>
                  <a:pt x="0" y="7983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21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2265" y="553084"/>
            <a:ext cx="15683471" cy="13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spc="-93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MODELO DE DATOS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92170" y="4732935"/>
            <a:ext cx="1095976" cy="1526042"/>
          </a:xfrm>
          <a:custGeom>
            <a:avLst/>
            <a:gdLst/>
            <a:ahLst/>
            <a:cxnLst/>
            <a:rect r="r" b="b" t="t" l="l"/>
            <a:pathLst>
              <a:path h="1526042" w="1095976">
                <a:moveTo>
                  <a:pt x="0" y="0"/>
                </a:moveTo>
                <a:lnTo>
                  <a:pt x="1095976" y="0"/>
                </a:lnTo>
                <a:lnTo>
                  <a:pt x="1095976" y="1526042"/>
                </a:lnTo>
                <a:lnTo>
                  <a:pt x="0" y="15260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99854" y="4815610"/>
            <a:ext cx="1095976" cy="1360692"/>
          </a:xfrm>
          <a:custGeom>
            <a:avLst/>
            <a:gdLst/>
            <a:ahLst/>
            <a:cxnLst/>
            <a:rect r="r" b="b" t="t" l="l"/>
            <a:pathLst>
              <a:path h="1360692" w="1095976">
                <a:moveTo>
                  <a:pt x="0" y="0"/>
                </a:moveTo>
                <a:lnTo>
                  <a:pt x="1095976" y="0"/>
                </a:lnTo>
                <a:lnTo>
                  <a:pt x="1095976" y="1360692"/>
                </a:lnTo>
                <a:lnTo>
                  <a:pt x="0" y="13606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25327"/>
            <a:ext cx="12185312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89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TECNOLOGÍAS UTILIZADAS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28988" y="6474235"/>
            <a:ext cx="422234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FIREBASE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828988" y="7142007"/>
            <a:ext cx="4222340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Administración de la base de datos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36672" y="6497102"/>
            <a:ext cx="4222340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FLUTTER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36672" y="7082198"/>
            <a:ext cx="4222340" cy="1087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framework de desarrollo de Google para crear aplicaciones multiplataforma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5228" y="4839545"/>
            <a:ext cx="1422946" cy="1422946"/>
          </a:xfrm>
          <a:custGeom>
            <a:avLst/>
            <a:gdLst/>
            <a:ahLst/>
            <a:cxnLst/>
            <a:rect r="r" b="b" t="t" l="l"/>
            <a:pathLst>
              <a:path h="1422946" w="1422946">
                <a:moveTo>
                  <a:pt x="0" y="0"/>
                </a:moveTo>
                <a:lnTo>
                  <a:pt x="1422946" y="0"/>
                </a:lnTo>
                <a:lnTo>
                  <a:pt x="1422946" y="1422946"/>
                </a:lnTo>
                <a:lnTo>
                  <a:pt x="0" y="142294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10445" y="4781198"/>
            <a:ext cx="1422946" cy="1539639"/>
          </a:xfrm>
          <a:custGeom>
            <a:avLst/>
            <a:gdLst/>
            <a:ahLst/>
            <a:cxnLst/>
            <a:rect r="r" b="b" t="t" l="l"/>
            <a:pathLst>
              <a:path h="1539639" w="1422946">
                <a:moveTo>
                  <a:pt x="0" y="0"/>
                </a:moveTo>
                <a:lnTo>
                  <a:pt x="1422946" y="0"/>
                </a:lnTo>
                <a:lnTo>
                  <a:pt x="1422946" y="1539640"/>
                </a:lnTo>
                <a:lnTo>
                  <a:pt x="0" y="15396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032" t="0" r="-46038" b="-388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47792" y="4839545"/>
            <a:ext cx="1422946" cy="1422946"/>
          </a:xfrm>
          <a:custGeom>
            <a:avLst/>
            <a:gdLst/>
            <a:ahLst/>
            <a:cxnLst/>
            <a:rect r="r" b="b" t="t" l="l"/>
            <a:pathLst>
              <a:path h="1422946" w="1422946">
                <a:moveTo>
                  <a:pt x="0" y="0"/>
                </a:moveTo>
                <a:lnTo>
                  <a:pt x="1422946" y="0"/>
                </a:lnTo>
                <a:lnTo>
                  <a:pt x="1422946" y="1422946"/>
                </a:lnTo>
                <a:lnTo>
                  <a:pt x="0" y="14229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25327"/>
            <a:ext cx="12014357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89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TECNOLOGÍAS UTILIZADAS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88513" y="6529191"/>
            <a:ext cx="4016376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VISUAL STUDIO CODE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88513" y="7145414"/>
            <a:ext cx="4016376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Entorno de desarrollo general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05744" y="6529191"/>
            <a:ext cx="383234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XCODE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05744" y="7158749"/>
            <a:ext cx="3832347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Entorno de desarrollo IOS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43091" y="6529191"/>
            <a:ext cx="383234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ANDROID STUDIO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43091" y="7145414"/>
            <a:ext cx="3832347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Entorno de desarrollo android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88013" y="5036166"/>
            <a:ext cx="1422946" cy="1360692"/>
          </a:xfrm>
          <a:custGeom>
            <a:avLst/>
            <a:gdLst/>
            <a:ahLst/>
            <a:cxnLst/>
            <a:rect r="r" b="b" t="t" l="l"/>
            <a:pathLst>
              <a:path h="1360692" w="1422946">
                <a:moveTo>
                  <a:pt x="0" y="0"/>
                </a:moveTo>
                <a:lnTo>
                  <a:pt x="1422946" y="0"/>
                </a:lnTo>
                <a:lnTo>
                  <a:pt x="1422946" y="1360692"/>
                </a:lnTo>
                <a:lnTo>
                  <a:pt x="0" y="13606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08168" y="5036166"/>
            <a:ext cx="1360692" cy="1360692"/>
          </a:xfrm>
          <a:custGeom>
            <a:avLst/>
            <a:gdLst/>
            <a:ahLst/>
            <a:cxnLst/>
            <a:rect r="r" b="b" t="t" l="l"/>
            <a:pathLst>
              <a:path h="1360692" w="1360692">
                <a:moveTo>
                  <a:pt x="0" y="0"/>
                </a:moveTo>
                <a:lnTo>
                  <a:pt x="1360692" y="0"/>
                </a:lnTo>
                <a:lnTo>
                  <a:pt x="1360692" y="1360692"/>
                </a:lnTo>
                <a:lnTo>
                  <a:pt x="0" y="13606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725327"/>
            <a:ext cx="11670005" cy="1330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spc="-89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TECNOLOGÍAS UTILIZADAS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83313" y="6634983"/>
            <a:ext cx="383234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GITHUB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83313" y="7220079"/>
            <a:ext cx="3832347" cy="401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Control de versiones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72340" y="6545510"/>
            <a:ext cx="3832347" cy="441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9"/>
              </a:lnSpc>
            </a:pPr>
            <a:r>
              <a:rPr lang="en-US" b="true" sz="29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JIRA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2340" y="7161733"/>
            <a:ext cx="3832347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Gestión de metodología scrum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78333" y="876300"/>
            <a:ext cx="9909667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00"/>
              </a:lnSpc>
            </a:pPr>
            <a:r>
              <a:rPr lang="en-US" sz="15000" spc="-135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49471"/>
            <a:ext cx="16230600" cy="2812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CONSTRUCCIÓN DEL MVP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DISEÑO Y ARQUITECTURA CONSOLIDADOS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VALIDACIÓN DE REQUISITOS CON LA COMUNIDAD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FORTALECIMIENTO DE COMPETENCIAS DEL EQUIPO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378333" y="876300"/>
            <a:ext cx="9909667" cy="2438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500"/>
              </a:lnSpc>
            </a:pPr>
            <a:r>
              <a:rPr lang="en-US" sz="15000" spc="-135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OBSTACULOS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049471"/>
            <a:ext cx="16230600" cy="3612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COORDINACION CON LA COMUNIDAD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AUMENTO DEL ALCANCE DEL PROYECTO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LIMITACIONES TECNICAS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GESTION DEL TIEMPO Y RECURSOS</a:t>
            </a:r>
          </a:p>
          <a:p>
            <a:pPr algn="l">
              <a:lnSpc>
                <a:spcPts val="3191"/>
              </a:lnSpc>
            </a:pPr>
          </a:p>
          <a:p>
            <a:pPr algn="l" marL="604519" indent="-302260" lvl="1">
              <a:lnSpc>
                <a:spcPts val="3191"/>
              </a:lnSpc>
              <a:buFont typeface="Arial"/>
              <a:buChar char="•"/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FALTA DE ENTORNO REAL PARA TESTING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17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36483" y="2609850"/>
            <a:ext cx="10215034" cy="491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00"/>
              </a:lnSpc>
            </a:pPr>
            <a:r>
              <a:rPr lang="en-US" sz="15000" spc="-135">
                <a:solidFill>
                  <a:srgbClr val="FFFCE8"/>
                </a:solidFill>
                <a:latin typeface="Anton"/>
                <a:ea typeface="Anton"/>
                <a:cs typeface="Anton"/>
                <a:sym typeface="Anton"/>
              </a:rPr>
              <a:t>PRESENTAMOS SOS360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A9170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36483" y="2609850"/>
            <a:ext cx="10215034" cy="491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00"/>
              </a:lnSpc>
            </a:pPr>
            <a:r>
              <a:rPr lang="en-US" sz="15000" spc="-135">
                <a:solidFill>
                  <a:srgbClr val="FFFCE8"/>
                </a:solidFill>
                <a:latin typeface="Anton"/>
                <a:ea typeface="Anton"/>
                <a:cs typeface="Anton"/>
                <a:sym typeface="Anton"/>
              </a:rPr>
              <a:t>ESPACIO PARA PREGUNTAS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3375806" y="108447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-121233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88513" y="27861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1258955" y="6825083"/>
            <a:ext cx="19546955" cy="0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>
            <a:off x="1035435" y="1054485"/>
            <a:ext cx="0" cy="9725906"/>
          </a:xfrm>
          <a:prstGeom prst="line">
            <a:avLst/>
          </a:prstGeom>
          <a:ln cap="flat" w="19050">
            <a:solidFill>
              <a:srgbClr val="FFFCE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786591" y="5217280"/>
            <a:ext cx="12714819" cy="1598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71"/>
              </a:lnSpc>
            </a:pPr>
            <a:r>
              <a:rPr lang="en-US" sz="9901" spc="-89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GRACIAS POR SU ATENCIÓN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1241633" y="195061"/>
            <a:ext cx="6875390" cy="1718848"/>
          </a:xfrm>
          <a:custGeom>
            <a:avLst/>
            <a:gdLst/>
            <a:ahLst/>
            <a:cxnLst/>
            <a:rect r="r" b="b" t="t" l="l"/>
            <a:pathLst>
              <a:path h="1718848" w="6875390">
                <a:moveTo>
                  <a:pt x="0" y="0"/>
                </a:moveTo>
                <a:lnTo>
                  <a:pt x="6875391" y="0"/>
                </a:lnTo>
                <a:lnTo>
                  <a:pt x="6875391" y="1718848"/>
                </a:lnTo>
                <a:lnTo>
                  <a:pt x="0" y="1718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455937" y="-764618"/>
            <a:ext cx="3368495" cy="3368495"/>
          </a:xfrm>
          <a:custGeom>
            <a:avLst/>
            <a:gdLst/>
            <a:ahLst/>
            <a:cxnLst/>
            <a:rect r="r" b="b" t="t" l="l"/>
            <a:pathLst>
              <a:path h="3368495" w="3368495">
                <a:moveTo>
                  <a:pt x="0" y="0"/>
                </a:moveTo>
                <a:lnTo>
                  <a:pt x="3368496" y="0"/>
                </a:lnTo>
                <a:lnTo>
                  <a:pt x="3368496" y="3368496"/>
                </a:lnTo>
                <a:lnTo>
                  <a:pt x="0" y="33684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999451" y="3442566"/>
            <a:ext cx="1529893" cy="1529893"/>
          </a:xfrm>
          <a:custGeom>
            <a:avLst/>
            <a:gdLst/>
            <a:ahLst/>
            <a:cxnLst/>
            <a:rect r="r" b="b" t="t" l="l"/>
            <a:pathLst>
              <a:path h="1529893" w="1529893">
                <a:moveTo>
                  <a:pt x="0" y="0"/>
                </a:moveTo>
                <a:lnTo>
                  <a:pt x="1529893" y="0"/>
                </a:lnTo>
                <a:lnTo>
                  <a:pt x="1529893" y="1529892"/>
                </a:lnTo>
                <a:lnTo>
                  <a:pt x="0" y="1529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529344" y="3357949"/>
            <a:ext cx="4759205" cy="1606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969"/>
              </a:lnSpc>
            </a:pPr>
            <a:r>
              <a:rPr lang="en-US" b="true" sz="9976" spc="-89">
                <a:solidFill>
                  <a:srgbClr val="A9170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SOS</a:t>
            </a:r>
            <a:r>
              <a:rPr lang="en-US" b="true" sz="9976" spc="-89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360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37580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013444" y="4236987"/>
            <a:ext cx="2852587" cy="2997311"/>
            <a:chOff x="0" y="0"/>
            <a:chExt cx="773554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73554" cy="812800"/>
            </a:xfrm>
            <a:custGeom>
              <a:avLst/>
              <a:gdLst/>
              <a:ahLst/>
              <a:cxnLst/>
              <a:rect r="r" b="b" t="t" l="l"/>
              <a:pathLst>
                <a:path h="812800" w="773554">
                  <a:moveTo>
                    <a:pt x="0" y="0"/>
                  </a:moveTo>
                  <a:lnTo>
                    <a:pt x="773554" y="0"/>
                  </a:lnTo>
                  <a:lnTo>
                    <a:pt x="7735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33375"/>
              <a:ext cx="773554" cy="1146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164168" y="4373164"/>
            <a:ext cx="2551138" cy="2724956"/>
            <a:chOff x="0" y="0"/>
            <a:chExt cx="402829" cy="4302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829" cy="430275"/>
            </a:xfrm>
            <a:custGeom>
              <a:avLst/>
              <a:gdLst/>
              <a:ahLst/>
              <a:cxnLst/>
              <a:rect r="r" b="b" t="t" l="l"/>
              <a:pathLst>
                <a:path h="430275" w="402829">
                  <a:moveTo>
                    <a:pt x="0" y="0"/>
                  </a:moveTo>
                  <a:lnTo>
                    <a:pt x="402829" y="0"/>
                  </a:lnTo>
                  <a:lnTo>
                    <a:pt x="402829" y="430275"/>
                  </a:lnTo>
                  <a:lnTo>
                    <a:pt x="0" y="430275"/>
                  </a:lnTo>
                  <a:close/>
                </a:path>
              </a:pathLst>
            </a:custGeom>
            <a:blipFill>
              <a:blip r:embed="rId4"/>
              <a:stretch>
                <a:fillRect l="0" t="-3529" r="0" b="-3529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4606595" y="4236987"/>
            <a:ext cx="2852587" cy="2997311"/>
            <a:chOff x="0" y="0"/>
            <a:chExt cx="773554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73554" cy="812800"/>
            </a:xfrm>
            <a:custGeom>
              <a:avLst/>
              <a:gdLst/>
              <a:ahLst/>
              <a:cxnLst/>
              <a:rect r="r" b="b" t="t" l="l"/>
              <a:pathLst>
                <a:path h="812800" w="773554">
                  <a:moveTo>
                    <a:pt x="0" y="0"/>
                  </a:moveTo>
                  <a:lnTo>
                    <a:pt x="773554" y="0"/>
                  </a:lnTo>
                  <a:lnTo>
                    <a:pt x="7735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33375"/>
              <a:ext cx="773554" cy="1146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757319" y="4373164"/>
            <a:ext cx="2551138" cy="2724956"/>
            <a:chOff x="0" y="0"/>
            <a:chExt cx="402829" cy="4302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402829" cy="430275"/>
            </a:xfrm>
            <a:custGeom>
              <a:avLst/>
              <a:gdLst/>
              <a:ahLst/>
              <a:cxnLst/>
              <a:rect r="r" b="b" t="t" l="l"/>
              <a:pathLst>
                <a:path h="430275" w="402829">
                  <a:moveTo>
                    <a:pt x="0" y="0"/>
                  </a:moveTo>
                  <a:lnTo>
                    <a:pt x="402829" y="0"/>
                  </a:lnTo>
                  <a:lnTo>
                    <a:pt x="402829" y="430275"/>
                  </a:lnTo>
                  <a:lnTo>
                    <a:pt x="0" y="430275"/>
                  </a:lnTo>
                  <a:close/>
                </a:path>
              </a:pathLst>
            </a:custGeom>
            <a:blipFill>
              <a:blip r:embed="rId5"/>
              <a:stretch>
                <a:fillRect l="0" t="-6339" r="0" b="-6339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828818" y="4236987"/>
            <a:ext cx="2852587" cy="2997311"/>
            <a:chOff x="0" y="0"/>
            <a:chExt cx="773554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73554" cy="812800"/>
            </a:xfrm>
            <a:custGeom>
              <a:avLst/>
              <a:gdLst/>
              <a:ahLst/>
              <a:cxnLst/>
              <a:rect r="r" b="b" t="t" l="l"/>
              <a:pathLst>
                <a:path h="812800" w="773554">
                  <a:moveTo>
                    <a:pt x="0" y="0"/>
                  </a:moveTo>
                  <a:lnTo>
                    <a:pt x="773554" y="0"/>
                  </a:lnTo>
                  <a:lnTo>
                    <a:pt x="7735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33375"/>
              <a:ext cx="773554" cy="1146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79543" y="4373164"/>
            <a:ext cx="2551138" cy="2724956"/>
            <a:chOff x="0" y="0"/>
            <a:chExt cx="402829" cy="43027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02829" cy="430275"/>
            </a:xfrm>
            <a:custGeom>
              <a:avLst/>
              <a:gdLst/>
              <a:ahLst/>
              <a:cxnLst/>
              <a:rect r="r" b="b" t="t" l="l"/>
              <a:pathLst>
                <a:path h="430275" w="402829">
                  <a:moveTo>
                    <a:pt x="0" y="0"/>
                  </a:moveTo>
                  <a:lnTo>
                    <a:pt x="402829" y="0"/>
                  </a:lnTo>
                  <a:lnTo>
                    <a:pt x="402829" y="430275"/>
                  </a:lnTo>
                  <a:lnTo>
                    <a:pt x="0" y="430275"/>
                  </a:lnTo>
                  <a:close/>
                </a:path>
              </a:pathLst>
            </a:custGeom>
            <a:blipFill>
              <a:blip r:embed="rId6"/>
              <a:stretch>
                <a:fillRect l="0" t="-3497" r="0" b="-3497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5421969" y="4236987"/>
            <a:ext cx="2852587" cy="2997311"/>
            <a:chOff x="0" y="0"/>
            <a:chExt cx="773554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773554" cy="812800"/>
            </a:xfrm>
            <a:custGeom>
              <a:avLst/>
              <a:gdLst/>
              <a:ahLst/>
              <a:cxnLst/>
              <a:rect r="r" b="b" t="t" l="l"/>
              <a:pathLst>
                <a:path h="812800" w="773554">
                  <a:moveTo>
                    <a:pt x="0" y="0"/>
                  </a:moveTo>
                  <a:lnTo>
                    <a:pt x="773554" y="0"/>
                  </a:lnTo>
                  <a:lnTo>
                    <a:pt x="773554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C27F7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33375"/>
              <a:ext cx="773554" cy="1146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4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572694" y="4373164"/>
            <a:ext cx="2551138" cy="2724956"/>
            <a:chOff x="0" y="0"/>
            <a:chExt cx="402829" cy="4302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02829" cy="430275"/>
            </a:xfrm>
            <a:custGeom>
              <a:avLst/>
              <a:gdLst/>
              <a:ahLst/>
              <a:cxnLst/>
              <a:rect r="r" b="b" t="t" l="l"/>
              <a:pathLst>
                <a:path h="430275" w="402829">
                  <a:moveTo>
                    <a:pt x="0" y="0"/>
                  </a:moveTo>
                  <a:lnTo>
                    <a:pt x="402829" y="0"/>
                  </a:lnTo>
                  <a:lnTo>
                    <a:pt x="402829" y="430275"/>
                  </a:lnTo>
                  <a:lnTo>
                    <a:pt x="0" y="430275"/>
                  </a:lnTo>
                  <a:close/>
                </a:path>
              </a:pathLst>
            </a:custGeom>
            <a:blipFill>
              <a:blip r:embed="rId7"/>
              <a:stretch>
                <a:fillRect l="0" t="-1653" r="0" b="-1653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449564" y="355947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280830" y="1683977"/>
            <a:ext cx="11576124" cy="1625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000"/>
              </a:lnSpc>
            </a:pPr>
            <a:r>
              <a:rPr lang="en-US" sz="10000" spc="-90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INTEGRANTES DEL EQUIPO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184625" y="7469832"/>
            <a:ext cx="4510224" cy="35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b="true" sz="265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GERARDO YAÑEZ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184625" y="7816626"/>
            <a:ext cx="4510224" cy="29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77776" y="7490144"/>
            <a:ext cx="4510224" cy="35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b="true" sz="265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MARTÍN SOTO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777776" y="7836939"/>
            <a:ext cx="4510224" cy="29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7"/>
              </a:lnSpc>
            </a:pPr>
            <a:r>
              <a:rPr lang="en-US" sz="2257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Desarrollador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0" y="7474893"/>
            <a:ext cx="4510224" cy="3530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1"/>
              </a:lnSpc>
            </a:pPr>
            <a:r>
              <a:rPr lang="en-US" b="true" sz="265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NICOLÁS CARREÑO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7821688"/>
            <a:ext cx="4510224" cy="29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22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9" tooltip="https://www.google.com/search?client=opera&amp;q=Product+Owner&amp;sourceid=opera&amp;ie=UTF-8&amp;oe=UTF-8&amp;mstk=AUtExfCBKOGDUG781wBcnywvNzB-FTvn7ZArlTO_CFA7A_3m_veNI9ZA_M2YwA5s-43siRW7ot6y7pRb6sqsDBZUutpqJsHjaDr6L1T3tvEmqtcls-sA-55XexKu9EqFg2IPFk2D_TUTvlFqE7nl7g8fHHPJ7-0ciRx1omHojxXAB3RXli8&amp;csui=3&amp;ved=2ahUKEwjuzIf67Z2RAxXZJbkGHe42JqkQgK4QegQIAxAB"/>
              </a:rPr>
              <a:t>Product Owner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593151" y="7454581"/>
            <a:ext cx="4510224" cy="353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7"/>
              </a:lnSpc>
            </a:pPr>
            <a:r>
              <a:rPr lang="en-US" b="true" sz="265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IAN SALDAÑA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4593151" y="7801375"/>
            <a:ext cx="4510224" cy="295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51"/>
              </a:lnSpc>
            </a:pPr>
            <a:r>
              <a:rPr lang="en-US" sz="22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10" tooltip="https://www.google.com/search?client=opera&amp;q=Scrum+Master&amp;sourceid=opera&amp;ie=UTF-8&amp;oe=UTF-8&amp;mstk=AUtExfCBKOGDUG781wBcnywvNzB-FTvn7ZArlTO_CFA7A_3m_veNI9ZA_M2YwA5s-43siRW7ot6y7pRb6sqsDBZUutpqJsHjaDr6L1T3tvEmqtcls-sA-55XexKu9EqFg2IPFk2D_TUTvlFqE7nl7g8fHHPJ7-0ciRx1omHojxXAB3RXli8&amp;csui=3&amp;ved=2ahUKEwjuzIf67Z2RAxXZJbkGHe42JqkQgK4QegQIAxAD"/>
              </a:rPr>
              <a:t>Scrum Master</a:t>
            </a:r>
          </a:p>
        </p:txBody>
      </p:sp>
    </p:spTree>
  </p:cSld>
  <p:clrMapOvr>
    <a:masterClrMapping/>
  </p:clrMapOvr>
  <p:transition spd="slow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0896" y="2054692"/>
            <a:ext cx="7797141" cy="275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528"/>
              </a:lnSpc>
            </a:pPr>
            <a:r>
              <a:rPr lang="en-US" sz="10528" spc="-94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DESCRIPCIÓN DEL PROYECTO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03668" y="7542708"/>
            <a:ext cx="7491599" cy="85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b="true" sz="5868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PROBLEMA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5000819" y="5877879"/>
            <a:ext cx="0" cy="5038878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37580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88513" y="379915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35744" y="2181104"/>
            <a:ext cx="7696583" cy="5924792"/>
          </a:xfrm>
          <a:custGeom>
            <a:avLst/>
            <a:gdLst/>
            <a:ahLst/>
            <a:cxnLst/>
            <a:rect r="r" b="b" t="t" l="l"/>
            <a:pathLst>
              <a:path h="5924792" w="7696583">
                <a:moveTo>
                  <a:pt x="0" y="0"/>
                </a:moveTo>
                <a:lnTo>
                  <a:pt x="7696583" y="0"/>
                </a:lnTo>
                <a:lnTo>
                  <a:pt x="7696583" y="5924792"/>
                </a:lnTo>
                <a:lnTo>
                  <a:pt x="0" y="59247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68469"/>
            </a:stretch>
          </a:blipFill>
          <a:ln w="114300" cap="sq">
            <a:solidFill>
              <a:srgbClr val="C42827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5398201" y="7542708"/>
            <a:ext cx="7491599" cy="8546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90"/>
              </a:lnSpc>
            </a:pPr>
            <a:r>
              <a:rPr lang="en-US" b="true" sz="5868">
                <a:solidFill>
                  <a:srgbClr val="000000"/>
                </a:solidFill>
                <a:latin typeface="Lato Bold"/>
                <a:ea typeface="Lato Bold"/>
                <a:cs typeface="Lato Bold"/>
                <a:sym typeface="Lato Bold"/>
              </a:rPr>
              <a:t>SOLUCIÓN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827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833290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593725"/>
            </a:xfrm>
            <a:custGeom>
              <a:avLst/>
              <a:gdLst/>
              <a:ahLst/>
              <a:cxnLst/>
              <a:rect r="r" b="b" t="t" l="l"/>
              <a:pathLst>
                <a:path h="159372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alphaModFix amt="25000"/>
              </a:blip>
              <a:stretch>
                <a:fillRect l="0" t="-41829" r="0" b="-35948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3501202" y="0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8" y="0"/>
                </a:lnTo>
                <a:lnTo>
                  <a:pt x="4786798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38180" y="1545627"/>
            <a:ext cx="2933844" cy="2933844"/>
          </a:xfrm>
          <a:custGeom>
            <a:avLst/>
            <a:gdLst/>
            <a:ahLst/>
            <a:cxnLst/>
            <a:rect r="r" b="b" t="t" l="l"/>
            <a:pathLst>
              <a:path h="2933844" w="2933844">
                <a:moveTo>
                  <a:pt x="0" y="0"/>
                </a:moveTo>
                <a:lnTo>
                  <a:pt x="2933844" y="0"/>
                </a:lnTo>
                <a:lnTo>
                  <a:pt x="2933844" y="2933844"/>
                </a:lnTo>
                <a:lnTo>
                  <a:pt x="0" y="2933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372024" y="1574202"/>
            <a:ext cx="10589501" cy="35692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11"/>
              </a:lnSpc>
            </a:pPr>
            <a:r>
              <a:rPr lang="en-US" sz="61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LA AYUDA LLEGA MIENTRAS EL INCIDENTE AÚN ESTÁ OCURRIENDO, NO CUANDO Y</a:t>
            </a:r>
            <a:r>
              <a:rPr lang="en-US" sz="61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</a:t>
            </a:r>
            <a:r>
              <a:rPr lang="en-US" sz="61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TERM</a:t>
            </a:r>
            <a:r>
              <a:rPr lang="en-US" sz="61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</a:t>
            </a:r>
            <a:r>
              <a:rPr lang="en-US" sz="615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Ó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7305" y="1680016"/>
            <a:ext cx="8679944" cy="363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4000" spc="-126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OBJETIVO GENERAL</a:t>
            </a:r>
          </a:p>
        </p:txBody>
      </p:sp>
      <p:sp>
        <p:nvSpPr>
          <p:cNvPr name="AutoShape 3" id="3"/>
          <p:cNvSpPr/>
          <p:nvPr/>
        </p:nvSpPr>
        <p:spPr>
          <a:xfrm>
            <a:off x="8225390" y="4554491"/>
            <a:ext cx="9033910" cy="0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488996" y="5737032"/>
            <a:ext cx="9033910" cy="0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488996" y="6089457"/>
            <a:ext cx="8549477" cy="408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44256" indent="-222128" lvl="1">
              <a:lnSpc>
                <a:spcPts val="2675"/>
              </a:lnSpc>
              <a:buFont typeface="Arial"/>
              <a:buChar char="•"/>
            </a:pPr>
            <a:r>
              <a:rPr lang="en-US" sz="2057" spc="156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 Analizar las necesidades de los vecinos respecto al sistema de alarmas digitales</a:t>
            </a:r>
          </a:p>
          <a:p>
            <a:pPr algn="l">
              <a:lnSpc>
                <a:spcPts val="2675"/>
              </a:lnSpc>
            </a:pPr>
          </a:p>
          <a:p>
            <a:pPr algn="l" marL="444256" indent="-222128" lvl="1">
              <a:lnSpc>
                <a:spcPts val="2675"/>
              </a:lnSpc>
              <a:buFont typeface="Arial"/>
              <a:buChar char="•"/>
            </a:pPr>
            <a:r>
              <a:rPr lang="en-US" sz="2057" spc="156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 Desar</a:t>
            </a:r>
            <a:r>
              <a:rPr lang="en-US" sz="2057" spc="156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rollar un módulo de mapa geolocalizado, capaz de mostrar en tiempo real las alarmas activadas, su ubicación precisa.</a:t>
            </a:r>
          </a:p>
          <a:p>
            <a:pPr algn="l">
              <a:lnSpc>
                <a:spcPts val="2675"/>
              </a:lnSpc>
            </a:pPr>
          </a:p>
          <a:p>
            <a:pPr algn="l" marL="444256" indent="-222128" lvl="1">
              <a:lnSpc>
                <a:spcPts val="2675"/>
              </a:lnSpc>
              <a:buFont typeface="Arial"/>
              <a:buChar char="•"/>
            </a:pPr>
            <a:r>
              <a:rPr lang="en-US" sz="2057" spc="156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Implementar un botón de pánico digital dentro de la aplicación, que permite activar la alarma y además capta una grabación de video de 10 segundos</a:t>
            </a:r>
          </a:p>
          <a:p>
            <a:pPr algn="l">
              <a:lnSpc>
                <a:spcPts val="2675"/>
              </a:lnSpc>
            </a:pPr>
          </a:p>
          <a:p>
            <a:pPr algn="l">
              <a:lnSpc>
                <a:spcPts val="267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865367" y="1874615"/>
            <a:ext cx="7858485" cy="211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5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 El principal objetivo de nuestro proyecto es desarrollar una aplicación móvil con fines de seguridad comunitarios que permita a los usuarios enviar alertas de emergencia en tiempo real y facilitar la coordinación rápida y segura entre vecinos.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01761" y="5410200"/>
            <a:ext cx="9795191" cy="3632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4000"/>
              </a:lnSpc>
            </a:pPr>
            <a:r>
              <a:rPr lang="en-US" sz="14000" spc="-126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OBJETIVOS ESPECÍFICOS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375806" y="209745"/>
            <a:ext cx="4786798" cy="1196700"/>
          </a:xfrm>
          <a:custGeom>
            <a:avLst/>
            <a:gdLst/>
            <a:ahLst/>
            <a:cxnLst/>
            <a:rect r="r" b="b" t="t" l="l"/>
            <a:pathLst>
              <a:path h="1196700" w="4786798">
                <a:moveTo>
                  <a:pt x="0" y="0"/>
                </a:moveTo>
                <a:lnTo>
                  <a:pt x="4786799" y="0"/>
                </a:lnTo>
                <a:lnTo>
                  <a:pt x="4786799" y="1196700"/>
                </a:lnTo>
                <a:lnTo>
                  <a:pt x="0" y="1196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0" y="-19935"/>
            <a:ext cx="1656060" cy="1656060"/>
          </a:xfrm>
          <a:custGeom>
            <a:avLst/>
            <a:gdLst/>
            <a:ahLst/>
            <a:cxnLst/>
            <a:rect r="r" b="b" t="t" l="l"/>
            <a:pathLst>
              <a:path h="1656060" w="1656060">
                <a:moveTo>
                  <a:pt x="0" y="0"/>
                </a:moveTo>
                <a:lnTo>
                  <a:pt x="1656060" y="0"/>
                </a:lnTo>
                <a:lnTo>
                  <a:pt x="1656060" y="1656060"/>
                </a:lnTo>
                <a:lnTo>
                  <a:pt x="0" y="16560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88513" y="379915"/>
            <a:ext cx="904296" cy="904296"/>
          </a:xfrm>
          <a:custGeom>
            <a:avLst/>
            <a:gdLst/>
            <a:ahLst/>
            <a:cxnLst/>
            <a:rect r="r" b="b" t="t" l="l"/>
            <a:pathLst>
              <a:path h="904296" w="904296">
                <a:moveTo>
                  <a:pt x="0" y="0"/>
                </a:moveTo>
                <a:lnTo>
                  <a:pt x="904296" y="0"/>
                </a:lnTo>
                <a:lnTo>
                  <a:pt x="904296" y="904296"/>
                </a:lnTo>
                <a:lnTo>
                  <a:pt x="0" y="9042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42884" y="440959"/>
            <a:ext cx="17945116" cy="4423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11400" spc="-102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ALCANCES Y LIMITACIONES DEL PROYECTO</a:t>
            </a:r>
          </a:p>
          <a:p>
            <a:pPr algn="ctr">
              <a:lnSpc>
                <a:spcPts val="11400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416637" y="3821164"/>
            <a:ext cx="224186" cy="22418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170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514907" y="3844183"/>
            <a:ext cx="3574395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91"/>
              </a:lnSpc>
            </a:pPr>
            <a:r>
              <a:rPr lang="en-US" b="true" sz="2799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ALCANCES</a:t>
            </a:r>
          </a:p>
        </p:txBody>
      </p:sp>
      <p:sp>
        <p:nvSpPr>
          <p:cNvPr name="AutoShape 7" id="7"/>
          <p:cNvSpPr/>
          <p:nvPr/>
        </p:nvSpPr>
        <p:spPr>
          <a:xfrm flipH="true">
            <a:off x="508538" y="3932923"/>
            <a:ext cx="0" cy="3767886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640823" y="4739570"/>
            <a:ext cx="4222340" cy="451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 funcionales, operativos.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generación de reportes y estadísticas de forma automática.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ejecución del proyecto en el plazo de 6 meses con hitos definidos</a:t>
            </a: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9533970" y="3722565"/>
            <a:ext cx="224186" cy="22418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9170B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0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2176455" y="3956276"/>
            <a:ext cx="3574395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LIMITACIONES</a:t>
            </a:r>
          </a:p>
        </p:txBody>
      </p:sp>
      <p:sp>
        <p:nvSpPr>
          <p:cNvPr name="AutoShape 13" id="13"/>
          <p:cNvSpPr/>
          <p:nvPr/>
        </p:nvSpPr>
        <p:spPr>
          <a:xfrm flipH="true">
            <a:off x="9514920" y="3946751"/>
            <a:ext cx="0" cy="4047252"/>
          </a:xfrm>
          <a:prstGeom prst="line">
            <a:avLst/>
          </a:prstGeom>
          <a:ln cap="flat" w="19050">
            <a:solidFill>
              <a:srgbClr val="A9170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9636538" y="4739570"/>
            <a:ext cx="4222340" cy="28022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Tecnicas, recurso.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Dependencia de conexion a internet estable para un correcto funcionamiento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falta de recursos para la prueba de usabilidad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302105" y="4739570"/>
            <a:ext cx="4222340" cy="314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impacto y financieros.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reducción de tiempos de respuesta de un 30%</a:t>
            </a: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recuperación de la inversión inicial en un plazo de 2 años</a:t>
            </a:r>
          </a:p>
          <a:p>
            <a:pPr algn="l">
              <a:lnSpc>
                <a:spcPts val="273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4065660" y="4568120"/>
            <a:ext cx="4222340" cy="211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 financieros.</a:t>
            </a:r>
          </a:p>
          <a:p>
            <a:pPr algn="l">
              <a:lnSpc>
                <a:spcPts val="2730"/>
              </a:lnSpc>
            </a:pPr>
          </a:p>
          <a:p>
            <a:pPr algn="l">
              <a:lnSpc>
                <a:spcPts val="2730"/>
              </a:lnSpc>
            </a:pP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cambio de nombre de la app</a:t>
            </a:r>
          </a:p>
          <a:p>
            <a:pPr algn="l">
              <a:lnSpc>
                <a:spcPts val="273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302265" y="553084"/>
            <a:ext cx="15683471" cy="2693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spc="-93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METODOLOGÍA DE TRABAJO PARA EL DESARROLLO DEL PROYECTO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48904" y="4523643"/>
            <a:ext cx="3574395" cy="1211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¿QUE METODOLOGIA SE UTILIZO?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48904" y="5860938"/>
            <a:ext cx="4222340" cy="744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Metodología SCRUM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Equipo de trabajo: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31557" y="4523643"/>
            <a:ext cx="4343974" cy="811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¿POR QUE DECIDIMOS UTILIZARLA?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12368" y="4567451"/>
            <a:ext cx="3574395" cy="411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91"/>
              </a:lnSpc>
            </a:pPr>
            <a:r>
              <a:rPr lang="en-US" sz="2799" b="true">
                <a:solidFill>
                  <a:srgbClr val="A9170B"/>
                </a:solidFill>
                <a:latin typeface="Lato Bold"/>
                <a:ea typeface="Lato Bold"/>
                <a:cs typeface="Lato Bold"/>
                <a:sym typeface="Lato Bold"/>
              </a:rPr>
              <a:t>¿COMO FUNCIONA?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274854" y="5249829"/>
            <a:ext cx="4222340" cy="2116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Sprint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Sprint Planning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Daily Scrum 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Sprint Review</a:t>
            </a:r>
          </a:p>
          <a:p>
            <a:pPr algn="l" marL="453390" indent="-226695" lvl="1">
              <a:lnSpc>
                <a:spcPts val="2730"/>
              </a:lnSpc>
              <a:buFont typeface="Arial"/>
              <a:buChar char="•"/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Sprint Retrospective</a:t>
            </a:r>
          </a:p>
          <a:p>
            <a:pPr algn="l">
              <a:lnSpc>
                <a:spcPts val="273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031557" y="5860938"/>
            <a:ext cx="4222340" cy="1773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30"/>
              </a:lnSpc>
            </a:pPr>
            <a:r>
              <a:rPr lang="en-US" sz="2100" spc="119">
                <a:solidFill>
                  <a:srgbClr val="A9170B"/>
                </a:solidFill>
                <a:latin typeface="Agrandir"/>
                <a:ea typeface="Agrandir"/>
                <a:cs typeface="Agrandir"/>
                <a:sym typeface="Agrandir"/>
              </a:rPr>
              <a:t>Se utilizó la metodología ágil SCRUM en el desarrollo de nuestro proyecto, para aprovechar una gestión del proyecto flexible y eficiente.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796897"/>
            <a:ext cx="18288000" cy="7086600"/>
          </a:xfrm>
          <a:custGeom>
            <a:avLst/>
            <a:gdLst/>
            <a:ahLst/>
            <a:cxnLst/>
            <a:rect r="r" b="b" t="t" l="l"/>
            <a:pathLst>
              <a:path h="7086600" w="18288000">
                <a:moveTo>
                  <a:pt x="0" y="0"/>
                </a:moveTo>
                <a:lnTo>
                  <a:pt x="18288000" y="0"/>
                </a:lnTo>
                <a:lnTo>
                  <a:pt x="18288000" y="7086600"/>
                </a:lnTo>
                <a:lnTo>
                  <a:pt x="0" y="7086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2265" y="265044"/>
            <a:ext cx="15683471" cy="22809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US" sz="8799" spc="-79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CRONOGRAMA PARA EL DESARROLLO DEL PROYECTO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57647" y="2044977"/>
            <a:ext cx="11372706" cy="7995452"/>
          </a:xfrm>
          <a:custGeom>
            <a:avLst/>
            <a:gdLst/>
            <a:ahLst/>
            <a:cxnLst/>
            <a:rect r="r" b="b" t="t" l="l"/>
            <a:pathLst>
              <a:path h="7995452" w="11372706">
                <a:moveTo>
                  <a:pt x="0" y="0"/>
                </a:moveTo>
                <a:lnTo>
                  <a:pt x="11372706" y="0"/>
                </a:lnTo>
                <a:lnTo>
                  <a:pt x="11372706" y="7995453"/>
                </a:lnTo>
                <a:lnTo>
                  <a:pt x="0" y="7995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02265" y="553084"/>
            <a:ext cx="15683471" cy="1378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10400" spc="-93">
                <a:solidFill>
                  <a:srgbClr val="A9170B"/>
                </a:solidFill>
                <a:latin typeface="Anton"/>
                <a:ea typeface="Anton"/>
                <a:cs typeface="Anton"/>
                <a:sym typeface="Anton"/>
              </a:rPr>
              <a:t>ARQUITECTURA DEL SOFTWARE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DAG6UjsxeSE</dc:identifier>
  <dcterms:modified xsi:type="dcterms:W3CDTF">2011-08-01T06:04:30Z</dcterms:modified>
  <cp:revision>1</cp:revision>
  <dc:title>Red Minimalist Creative Portfolio Presentation</dc:title>
</cp:coreProperties>
</file>